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0" r:id="rId30"/>
    <p:sldId id="311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2720"/>
            <a:ext cx="8229600" cy="1143000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en-AZ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821" y="52939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наше время Интернет - это одно из наиболее важных средств </a:t>
            </a:r>
          </a:p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массовой информации и коммуникации, которое находится по своей значимости в одном ряду с прессой, телефоном и телевидением. Начиная с 1969 года, мировая сеть - Интернет стремительно развивалась, в наше время превратилась в одно из основных средств, используемых для общения, развлечений, рекламы, торговли и источник разнообразной полезной информации для любой категории пользователей. Быстро растет количество изданий, посвященных сети Интернет, что предвещает широкое ее распространение даже в далеких от техники областях. </a:t>
            </a:r>
          </a:p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сегодняшний день любой человек, у которого есть компьютер, может загрузить с его помощью новости, иллюстрации, видео - или аудиоинформацию по любой интересующей его теме. Он может получать эту информацию тогда, когда он этого пожелает. </a:t>
            </a:r>
          </a:p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Web-сайта - это для любой компании коммерческая необходимость и условие выживаемости. При такой скорости развития Интернета, ни одна компания, поставившая перед собой цель поступательного развития, не сможет обойтись без сайта. Интернет сейчас - это самое популярное средство массовой информации, а создание сайтов - серьезный инструмент решения маркетинговых стратегий, способных действенно и наиболее эффективно с точки зрения финансовой привлекательности, технических возможностей и в рекламных целях использовать достижения мировой компьютерной сети. </a:t>
            </a:r>
          </a:p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Предусмотреть на сайте возможность просмотра новостей, ознакомление с благотворительностью, знакомство с различными услугами, узнать о семинарах, консультациях и конечно же с фото/видео галереей. Необходимо предусмотреть подходящий дизайн, интерфейс должен быть понятен даже не много опытному пользователю. </a:t>
            </a:r>
          </a:p>
          <a:p>
            <a:pPr marL="0" indent="0">
              <a:buNone/>
            </a:pPr>
            <a:r>
              <a:rPr lang="en-A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Безусловно, одним из важнейших требований является красивый, приятный и самое главное простой дизайн сайта, который бы не раздражал глаз пользователя и гармонично смотрелся в совокупности со всеми предоставляемыми функциями. </a:t>
            </a:r>
          </a:p>
          <a:p>
            <a:pPr marL="0" indent="0">
              <a:buNone/>
            </a:pPr>
            <a:endParaRPr lang="en-A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9074CF-9EB8-216C-C483-FFE57AD127FF}"/>
              </a:ext>
            </a:extLst>
          </p:cNvPr>
          <p:cNvSpPr txBox="1"/>
          <p:nvPr/>
        </p:nvSpPr>
        <p:spPr>
          <a:xfrm>
            <a:off x="2286000" y="7837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Z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приступаем к последующей секции для резервирования столика.(Рис. 2.3.9)</a:t>
            </a:r>
            <a:endParaRPr lang="en-AZ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AFBA6-13B6-A560-7BF9-555C8BE7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33963"/>
            <a:ext cx="5486400" cy="1451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AAD3A-121C-1F00-0F8E-0E5A92A2AD61}"/>
              </a:ext>
            </a:extLst>
          </p:cNvPr>
          <p:cNvSpPr txBox="1"/>
          <p:nvPr/>
        </p:nvSpPr>
        <p:spPr>
          <a:xfrm>
            <a:off x="2286000" y="3685573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2.3.9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1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952A0-666C-6E10-D4B5-2946ADD6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52291-B256-2AC9-389B-151A5910D4E5}"/>
              </a:ext>
            </a:extLst>
          </p:cNvPr>
          <p:cNvSpPr txBox="1"/>
          <p:nvPr/>
        </p:nvSpPr>
        <p:spPr>
          <a:xfrm>
            <a:off x="505327" y="531476"/>
            <a:ext cx="8253662" cy="1035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Z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последняя секция- это секция &lt;footer&gt;.</a:t>
            </a:r>
            <a:endParaRPr lang="en-AZ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Footer</a:t>
            </a:r>
            <a:r>
              <a:rPr lang="ru-RU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(футер, подвал)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— блок в нижней части страницы. Содержит полезную, но не первостепенную информацию. Виден на всех страницах сайта. В футер можно вынести: копирайт, название студии, которая разрабатывала сайт, контакты. Иногда в футере дублируются пункты меню.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2.3.10)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0E815-4223-AE7E-AA0B-423DA88C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99092"/>
            <a:ext cx="5486400" cy="1059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9DEF6-2578-FA41-33FF-92BBAAD45332}"/>
              </a:ext>
            </a:extLst>
          </p:cNvPr>
          <p:cNvSpPr txBox="1"/>
          <p:nvPr/>
        </p:nvSpPr>
        <p:spPr>
          <a:xfrm>
            <a:off x="2286000" y="3958907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2.3.10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51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AED59-7A99-AD8F-C46D-12622D21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7D13A-B53C-7EA1-FE2C-CFEAF2EF04CC}"/>
              </a:ext>
            </a:extLst>
          </p:cNvPr>
          <p:cNvSpPr txBox="1"/>
          <p:nvPr/>
        </p:nvSpPr>
        <p:spPr>
          <a:xfrm>
            <a:off x="228599" y="469934"/>
            <a:ext cx="8482263" cy="86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приступим к верстке второй страницы нашего сайта: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Создаем &lt;div&gt;, куда пишем название нашего блюда, описание и также цену:(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Рис:2.3.11, 2.3.12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0811C-EEB3-0070-CAF0-7B8B1219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61" y="2031164"/>
            <a:ext cx="3176337" cy="3839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1B6C5-C5EA-5E92-E701-78A7C48D105A}"/>
              </a:ext>
            </a:extLst>
          </p:cNvPr>
          <p:cNvSpPr txBox="1"/>
          <p:nvPr/>
        </p:nvSpPr>
        <p:spPr>
          <a:xfrm>
            <a:off x="2286000" y="5870708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3.11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1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14FAF-C34E-4997-9F03-C1F004C4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37EA0-77A5-BE40-500E-ABC3435E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62906"/>
            <a:ext cx="5486400" cy="327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C916B-AA84-316B-0779-07FC9023CE67}"/>
              </a:ext>
            </a:extLst>
          </p:cNvPr>
          <p:cNvSpPr txBox="1"/>
          <p:nvPr/>
        </p:nvSpPr>
        <p:spPr>
          <a:xfrm>
            <a:off x="2286000" y="3933156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3.12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7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42223-5CF4-F56C-6A9B-82CD5E2EC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12D27B-2D0F-F153-2A82-02152604E0BA}"/>
              </a:ext>
            </a:extLst>
          </p:cNvPr>
          <p:cNvSpPr txBox="1"/>
          <p:nvPr/>
        </p:nvSpPr>
        <p:spPr>
          <a:xfrm>
            <a:off x="96252" y="324859"/>
            <a:ext cx="8771022" cy="1844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теперь пишем HTML код для нашей последней страницы, куда будем писать контакты и меню для отправки сообщения: </a:t>
            </a:r>
            <a:endParaRPr lang="en-AZ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Создаём секцию куда вписываем адрес и номер телефона:(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Рис2.3.13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45E3F-0490-261D-ADC9-D68E7887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106688"/>
            <a:ext cx="5486400" cy="1366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6E6AC-BED5-6EEB-06D6-DBB60067501D}"/>
              </a:ext>
            </a:extLst>
          </p:cNvPr>
          <p:cNvSpPr txBox="1"/>
          <p:nvPr/>
        </p:nvSpPr>
        <p:spPr>
          <a:xfrm>
            <a:off x="2286000" y="4473208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Рис2.3.13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8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A0DD-5A41-B5F5-3E7D-B1CE450C5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E347E0-62A7-CB5A-9CE6-4563104D897A}"/>
              </a:ext>
            </a:extLst>
          </p:cNvPr>
          <p:cNvSpPr txBox="1"/>
          <p:nvPr/>
        </p:nvSpPr>
        <p:spPr>
          <a:xfrm>
            <a:off x="336884" y="682793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создаём меню для отправки сообщения:(Р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ис2.3.14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36A99-09BB-0C12-AAD4-5AC08BD7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99172"/>
            <a:ext cx="5486400" cy="1169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DCCE1-26CA-3117-2310-5716783882FA}"/>
              </a:ext>
            </a:extLst>
          </p:cNvPr>
          <p:cNvSpPr txBox="1"/>
          <p:nvPr/>
        </p:nvSpPr>
        <p:spPr>
          <a:xfrm>
            <a:off x="2286000" y="342900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ис2.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10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5EBE-B5D5-827B-7E85-4AB0FC2F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8C2DAA-EB48-017D-928B-7729DFB1BA6B}"/>
              </a:ext>
            </a:extLst>
          </p:cNvPr>
          <p:cNvSpPr txBox="1"/>
          <p:nvPr/>
        </p:nvSpPr>
        <p:spPr>
          <a:xfrm>
            <a:off x="2286000" y="261858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400"/>
              </a:spcBef>
            </a:pPr>
            <a:r>
              <a:rPr lang="en-US" sz="1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2.</a:t>
            </a:r>
            <a:r>
              <a:rPr lang="en-AZ" sz="1400" kern="0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4</a:t>
            </a:r>
            <a:r>
              <a:rPr lang="en-US" sz="1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en-US" sz="14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Использование</a:t>
            </a:r>
            <a:r>
              <a:rPr lang="en-US" sz="1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4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стилей</a:t>
            </a:r>
            <a:r>
              <a:rPr lang="en-US" sz="14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CSS</a:t>
            </a:r>
            <a:endParaRPr lang="en-AZ" sz="1400" b="1" kern="0" dirty="0">
              <a:solidFill>
                <a:srgbClr val="365F91"/>
              </a:solidFill>
              <a:effectLst/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24928-64D7-5D14-A737-44927C6BDF26}"/>
              </a:ext>
            </a:extLst>
          </p:cNvPr>
          <p:cNvSpPr txBox="1"/>
          <p:nvPr/>
        </p:nvSpPr>
        <p:spPr>
          <a:xfrm>
            <a:off x="433136" y="889671"/>
            <a:ext cx="8025063" cy="696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На нашем сайте будет </a:t>
            </a:r>
            <a:r>
              <a:rPr lang="ru-R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исполь</a:t>
            </a:r>
            <a:r>
              <a:rPr lang="en-AZ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зован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шрифт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“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poppins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”.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Поэтому чтобы присвоить это для всего сайта, пишем в “.body”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:(Рис2.4.1)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87BCE-D121-E782-1CD2-CF37AF4D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736850"/>
            <a:ext cx="3924300" cy="138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3EC461-BC82-9456-B981-88C0409236C4}"/>
              </a:ext>
            </a:extLst>
          </p:cNvPr>
          <p:cNvSpPr txBox="1"/>
          <p:nvPr/>
        </p:nvSpPr>
        <p:spPr>
          <a:xfrm>
            <a:off x="2286000" y="412115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40AB0-5250-4F42-9CE6-05FA625AC3B1}"/>
              </a:ext>
            </a:extLst>
          </p:cNvPr>
          <p:cNvSpPr txBox="1"/>
          <p:nvPr/>
        </p:nvSpPr>
        <p:spPr>
          <a:xfrm>
            <a:off x="433135" y="4834977"/>
            <a:ext cx="8325853" cy="567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Также: line-height- это длина текста, background-color- с помощью него мы задаём цвет заднего фона и с помощью color зада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ё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 цвет нашему тексту.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7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2A18-B3E7-CD6E-F719-3E0A883F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7BA612-55BD-8DC4-181E-A18CB373B4AD}"/>
              </a:ext>
            </a:extLst>
          </p:cNvPr>
          <p:cNvSpPr txBox="1"/>
          <p:nvPr/>
        </p:nvSpPr>
        <p:spPr>
          <a:xfrm>
            <a:off x="565484" y="745814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header задаем свойства: 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Рис2.4.2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32D42-6D44-AB3A-7DB3-90696C07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1" y="1469188"/>
            <a:ext cx="4832818" cy="3197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BB71C-5FC7-90D5-CD5F-AF9BD103A9F5}"/>
              </a:ext>
            </a:extLst>
          </p:cNvPr>
          <p:cNvSpPr txBox="1"/>
          <p:nvPr/>
        </p:nvSpPr>
        <p:spPr>
          <a:xfrm>
            <a:off x="2286000" y="4666705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Рис2.4.2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6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5FBE-699A-44DB-13BD-8D2E93F3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1812A-FA8B-BDF7-EC35-A82D26FFB9C1}"/>
              </a:ext>
            </a:extLst>
          </p:cNvPr>
          <p:cNvSpPr txBox="1"/>
          <p:nvPr/>
        </p:nvSpPr>
        <p:spPr>
          <a:xfrm>
            <a:off x="300789" y="586540"/>
            <a:ext cx="7555832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Затем задаём стили для нашего меню, лого и кнопок: (Р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ис2.4.3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A28B7-35C2-0AA1-1A67-934EA11A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68450"/>
            <a:ext cx="4267200" cy="372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62248-A6DE-19A6-F692-C35550ECCBF4}"/>
              </a:ext>
            </a:extLst>
          </p:cNvPr>
          <p:cNvSpPr txBox="1"/>
          <p:nvPr/>
        </p:nvSpPr>
        <p:spPr>
          <a:xfrm>
            <a:off x="2286000" y="528955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ис2.4.3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77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4B01-7A6E-E607-3E94-4D96D96D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DC4FB0-E48B-FA6C-3CEA-654E95281E61}"/>
              </a:ext>
            </a:extLst>
          </p:cNvPr>
          <p:cNvSpPr txBox="1"/>
          <p:nvPr/>
        </p:nvSpPr>
        <p:spPr>
          <a:xfrm>
            <a:off x="409074" y="574509"/>
            <a:ext cx="8097252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задаем красивую наводку с помощью hover:(Рис2.4.4)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AAEA7-468D-0998-34F8-43A016D1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39" y="1476875"/>
            <a:ext cx="5253122" cy="2445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EAEA9-501E-91CF-D50B-73A628585B6F}"/>
              </a:ext>
            </a:extLst>
          </p:cNvPr>
          <p:cNvSpPr txBox="1"/>
          <p:nvPr/>
        </p:nvSpPr>
        <p:spPr>
          <a:xfrm>
            <a:off x="2286000" y="3922294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Рис2.4.4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9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1400">
                <a:latin typeface="Times New Roman" panose="02020603050405020304" pitchFamily="18" charset="0"/>
                <a:cs typeface="Times New Roman" panose="02020603050405020304" pitchFamily="18" charset="0"/>
              </a:rPr>
              <a:t>2.3 Верстка HTML страницы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400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Открываем ранее созданный “file.html” и пишем стандартный HTML5 код (рис. 2.3.1).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C5EC-59BB-4F0D-0A8D-CADBDF3F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" y="2924810"/>
            <a:ext cx="6463030" cy="100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07E6D-364E-AFA9-47AF-71B9C348F54F}"/>
              </a:ext>
            </a:extLst>
          </p:cNvPr>
          <p:cNvSpPr txBox="1"/>
          <p:nvPr/>
        </p:nvSpPr>
        <p:spPr>
          <a:xfrm>
            <a:off x="2045369" y="3898139"/>
            <a:ext cx="4572000" cy="37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.3.1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5DEAE-9C78-7C0B-D5DD-97169EEFA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E0556-FDB9-6258-64DA-FD79A3439FD0}"/>
              </a:ext>
            </a:extLst>
          </p:cNvPr>
          <p:cNvSpPr txBox="1"/>
          <p:nvPr/>
        </p:nvSpPr>
        <p:spPr>
          <a:xfrm>
            <a:off x="348915" y="454193"/>
            <a:ext cx="7267073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Далее задаем стили для выбора языка страницы:(Рис2.4.5)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06EB3-7506-1A7A-41DC-250F9212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21995"/>
            <a:ext cx="3213100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6B4C9-0595-BE2F-BCAC-0ED144E1ECD1}"/>
              </a:ext>
            </a:extLst>
          </p:cNvPr>
          <p:cNvSpPr txBox="1"/>
          <p:nvPr/>
        </p:nvSpPr>
        <p:spPr>
          <a:xfrm>
            <a:off x="2286000" y="3579395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Рис2.4.5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20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AD811-058F-9001-8D51-CFCF984A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D23A64-F35C-22FC-5E85-6FA3237E6AF5}"/>
              </a:ext>
            </a:extLst>
          </p:cNvPr>
          <p:cNvSpPr txBox="1"/>
          <p:nvPr/>
        </p:nvSpPr>
        <p:spPr>
          <a:xfrm>
            <a:off x="385011" y="694825"/>
            <a:ext cx="8506326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Стили для кнопок «Посмотреть меню» и «Резервировать»(Рис2.4.6 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Рис2.4.7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0D47F-309E-BE45-D857-08C5FDEB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774992"/>
            <a:ext cx="6324600" cy="273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56A8A-0739-CD9B-C139-8E5B9FA8579C}"/>
              </a:ext>
            </a:extLst>
          </p:cNvPr>
          <p:cNvSpPr txBox="1"/>
          <p:nvPr/>
        </p:nvSpPr>
        <p:spPr>
          <a:xfrm>
            <a:off x="2286000" y="4505492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Рис2.4.6 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2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C78F3-85A8-7B6E-F717-51828ED3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33FE5-7E38-5A58-55AD-DA04551B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23" y="529389"/>
            <a:ext cx="5819353" cy="457667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E746CF8-7EDC-D2EA-3ECA-A731C6333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4298-E95B-7D01-3C4D-0A6F76E7F1B7}"/>
              </a:ext>
            </a:extLst>
          </p:cNvPr>
          <p:cNvSpPr txBox="1"/>
          <p:nvPr/>
        </p:nvSpPr>
        <p:spPr>
          <a:xfrm>
            <a:off x="2285999" y="5106068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Рис2.4.7 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315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4E29F-AB21-5C22-01E2-B540023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C7657-24DC-7C0C-5E78-16E78FB7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92" y="653716"/>
            <a:ext cx="5929016" cy="2775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5FBEA-7578-F70C-C682-873905AAAB78}"/>
              </a:ext>
            </a:extLst>
          </p:cNvPr>
          <p:cNvSpPr txBox="1"/>
          <p:nvPr/>
        </p:nvSpPr>
        <p:spPr>
          <a:xfrm>
            <a:off x="2286000" y="342900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5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6E34A-A73E-10BC-97ED-06C86CE63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989F3A-ABC9-761D-4CC5-6C80C7600EA3}"/>
              </a:ext>
            </a:extLst>
          </p:cNvPr>
          <p:cNvSpPr txBox="1"/>
          <p:nvPr/>
        </p:nvSpPr>
        <p:spPr>
          <a:xfrm>
            <a:off x="505326" y="490287"/>
            <a:ext cx="7255041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Общий вид страницы после стилей(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Рис2.4.9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AF78B-880D-E730-904C-D709F300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35" y="1504950"/>
            <a:ext cx="678053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36C88-8025-1986-873E-CE5146EEA41A}"/>
              </a:ext>
            </a:extLst>
          </p:cNvPr>
          <p:cNvSpPr txBox="1"/>
          <p:nvPr/>
        </p:nvSpPr>
        <p:spPr>
          <a:xfrm>
            <a:off x="2286000" y="535305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Рис2.4.9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1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6DFE-9DEC-8DB7-2B9A-21EDB448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E2338A-D1E2-97AA-6DFC-D477CF0B0E1E}"/>
              </a:ext>
            </a:extLst>
          </p:cNvPr>
          <p:cNvSpPr txBox="1"/>
          <p:nvPr/>
        </p:nvSpPr>
        <p:spPr>
          <a:xfrm>
            <a:off x="397041" y="550445"/>
            <a:ext cx="7170821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Переходим к стилям нашей страницы меню: 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Рис2.4.10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AFBD6-71CE-732E-F497-559320D3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77" y="1143001"/>
            <a:ext cx="4741046" cy="483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A9771-4963-EEF3-6163-7DEC1F3AC884}"/>
              </a:ext>
            </a:extLst>
          </p:cNvPr>
          <p:cNvSpPr txBox="1"/>
          <p:nvPr/>
        </p:nvSpPr>
        <p:spPr>
          <a:xfrm>
            <a:off x="2201477" y="5922257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Рис2.4.10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22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5B5E-C342-7C21-51EE-3436768E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0D6A90-3A09-A116-EBB2-C72BC034D79B}"/>
              </a:ext>
            </a:extLst>
          </p:cNvPr>
          <p:cNvSpPr txBox="1"/>
          <p:nvPr/>
        </p:nvSpPr>
        <p:spPr>
          <a:xfrm>
            <a:off x="348915" y="418099"/>
            <a:ext cx="7122695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Задаём стили для каждых картов меню: (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Рис2.4.11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DA551-325D-3532-FE4D-BF8E75DA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581150"/>
            <a:ext cx="51562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D0316-57CA-36F1-8609-862C8FB0F88A}"/>
              </a:ext>
            </a:extLst>
          </p:cNvPr>
          <p:cNvSpPr txBox="1"/>
          <p:nvPr/>
        </p:nvSpPr>
        <p:spPr>
          <a:xfrm>
            <a:off x="2286000" y="5276850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Рис2.4.11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6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E7AB6-F93A-5C83-A214-FA2D52544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24616-FE29-EC51-4320-64885CFF0F6A}"/>
              </a:ext>
            </a:extLst>
          </p:cNvPr>
          <p:cNvSpPr txBox="1"/>
          <p:nvPr/>
        </p:nvSpPr>
        <p:spPr>
          <a:xfrm>
            <a:off x="637674" y="721751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бщий вид:(Рис.2.4.12)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DFC7E-7E44-6F2F-59AC-1692972A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84" y="1477449"/>
            <a:ext cx="6868831" cy="3903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D60B4-4609-5E7C-CDD5-2490352960D2}"/>
              </a:ext>
            </a:extLst>
          </p:cNvPr>
          <p:cNvSpPr txBox="1"/>
          <p:nvPr/>
        </p:nvSpPr>
        <p:spPr>
          <a:xfrm>
            <a:off x="2285999" y="5365652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Рис.2.4.12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1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35E3-6F82-5B69-1D52-EE716D067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D8775-2B6D-2851-ACD1-5EBC653DFB94}"/>
              </a:ext>
            </a:extLst>
          </p:cNvPr>
          <p:cNvSpPr txBox="1"/>
          <p:nvPr/>
        </p:nvSpPr>
        <p:spPr>
          <a:xfrm>
            <a:off x="505326" y="550446"/>
            <a:ext cx="784459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Перейдём к стилям последней страницы: «контакты»(Рис2.4.13 Рис2.4.14)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A521-789B-BC65-980F-D975BDF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0" y="1149350"/>
            <a:ext cx="233172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B3D75-CE84-22ED-B885-61ECD2C8A2D5}"/>
              </a:ext>
            </a:extLst>
          </p:cNvPr>
          <p:cNvSpPr txBox="1"/>
          <p:nvPr/>
        </p:nvSpPr>
        <p:spPr>
          <a:xfrm>
            <a:off x="2286000" y="5729607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Рис2.4.13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37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E24C4-1F19-0787-7492-A7D78246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4FCAED-B486-59C2-FDE4-404B0272A5AB}"/>
              </a:ext>
            </a:extLst>
          </p:cNvPr>
          <p:cNvSpPr txBox="1"/>
          <p:nvPr/>
        </p:nvSpPr>
        <p:spPr>
          <a:xfrm>
            <a:off x="433137" y="529245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25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Общий вид:(Рис.2.4.14)</a:t>
            </a: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CE95A-A0FF-A49E-FC8C-BA07A51C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77377"/>
            <a:ext cx="5486400" cy="310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07AA7-FFB5-3CC0-6465-4E2F2DB043D0}"/>
              </a:ext>
            </a:extLst>
          </p:cNvPr>
          <p:cNvSpPr txBox="1"/>
          <p:nvPr/>
        </p:nvSpPr>
        <p:spPr>
          <a:xfrm>
            <a:off x="2286000" y="4980622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Рис.2.4.14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1400">
                <a:latin typeface="Times New Roman" panose="02020603050405020304" pitchFamily="18" charset="0"/>
                <a:cs typeface="Times New Roman" panose="02020603050405020304" pitchFamily="18" charset="0"/>
              </a:rPr>
              <a:t>2.3 Верстка HTML страницы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&lt;!DOCTYPE&gt;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указания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текущего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DTD (document type definition,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понимал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следует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интерпретировать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текущую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веб-страницу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нескольких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версиях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&lt;html&gt;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контейнером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содержимое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веб-страницы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включая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&lt;head&gt;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&lt;body&gt;.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Открывающий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закрывающий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&lt;html&gt;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необязательны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хороший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стиль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диктует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непременное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&lt;head&gt;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машиночитаемую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(metadata)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, 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.</a:t>
            </a:r>
          </a:p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&lt;body&gt; 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контент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содержимое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HTML.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один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&lt;body&gt;.</a:t>
            </a:r>
          </a:p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подключаем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наши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файлы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&lt;link&gt;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&lt;head&gt; (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2.3.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5A08-ED20-7C13-8B5C-92EEAFEA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F80E15-4B32-07AF-0697-7F9913B4154B}"/>
              </a:ext>
            </a:extLst>
          </p:cNvPr>
          <p:cNvSpPr txBox="1"/>
          <p:nvPr/>
        </p:nvSpPr>
        <p:spPr>
          <a:xfrm>
            <a:off x="204537" y="876218"/>
            <a:ext cx="8783052" cy="295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3.З</a:t>
            </a: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АКЛЮЧЕНИЕ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ходе выполнения курсовой работы были изучены основы HTML, CSS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JavaScript. На практике реализован простой одностраничный проект,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демонстрирующий базовые навыки фронтенд-разработки. Работа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позволила закрепить полученные теоретические знания и получить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опыт работы с современными веб-технологиями.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09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FE832-FCD2-6BBF-55C0-C9C25405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3684E-3F71-F845-AEB5-8A1474DCB77E}"/>
              </a:ext>
            </a:extLst>
          </p:cNvPr>
          <p:cNvSpPr txBox="1"/>
          <p:nvPr/>
        </p:nvSpPr>
        <p:spPr>
          <a:xfrm>
            <a:off x="84221" y="758493"/>
            <a:ext cx="8927432" cy="3167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СПИСОК ИСПОЛЬЗОВАННЫХ ЛИТЕРАТУР</a:t>
            </a:r>
            <a:endParaRPr lang="en-AZ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Duckett, Jon. HTML &amp; CSS: Design and Build Websites. Wiley, 2011.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Flanagan, David. JavaScript: The Definitive Guide. O'Reilly Media, 2020.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Mozilla Developer Network (MDN): https://developer.mozilla.org/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W3Schools: https://www.w3schools.com/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HTML Living Standard: https://html.spec.whatwg.org/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Z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CSS Tricks: https://css-tricks.com/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71295C-DB08-8AB9-9C13-8FADEC38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25457"/>
            <a:ext cx="5486400" cy="8070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0771D-6BFD-E5C0-429C-8D593E5C2A33}"/>
              </a:ext>
            </a:extLst>
          </p:cNvPr>
          <p:cNvSpPr txBox="1"/>
          <p:nvPr/>
        </p:nvSpPr>
        <p:spPr>
          <a:xfrm>
            <a:off x="2286000" y="3832542"/>
            <a:ext cx="4572000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2.3.2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1400">
                <a:latin typeface="Times New Roman" panose="02020603050405020304" pitchFamily="18" charset="0"/>
                <a:cs typeface="Times New Roman" panose="02020603050405020304" pitchFamily="18" charset="0"/>
              </a:rPr>
              <a:t>2.3 Верстка HTML страницы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&lt;div&gt;,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куда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приписываем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нашего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ресторана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.(рис.2.3.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9EB43-13A4-679E-9C97-B48AF997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130550"/>
            <a:ext cx="3937000" cy="59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12CCB-4BAF-A5F5-813F-EB06299235B5}"/>
              </a:ext>
            </a:extLst>
          </p:cNvPr>
          <p:cNvSpPr txBox="1"/>
          <p:nvPr/>
        </p:nvSpPr>
        <p:spPr>
          <a:xfrm>
            <a:off x="2286000" y="3667839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2.3.3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меню через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&gt;(рис.2.3.4)</a:t>
            </a:r>
            <a:endParaRPr lang="en-A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05C9A-37EF-5B4F-9A9D-B8302359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84817"/>
            <a:ext cx="5486400" cy="88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B8591-401F-446E-D220-03547B38D484}"/>
              </a:ext>
            </a:extLst>
          </p:cNvPr>
          <p:cNvSpPr txBox="1"/>
          <p:nvPr/>
        </p:nvSpPr>
        <p:spPr>
          <a:xfrm>
            <a:off x="2286000" y="3873182"/>
            <a:ext cx="45720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2.3.4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9547"/>
            <a:ext cx="8229600" cy="45259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ещё один &lt;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&gt;, куда будем приписывать меню для выбора языка страницы. (Рис.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2.3.5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BB47B-C5DC-D595-B03A-58DCCB30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533650"/>
            <a:ext cx="4991100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52400-7FB4-4161-C64E-18DE5EE15E8B}"/>
              </a:ext>
            </a:extLst>
          </p:cNvPr>
          <p:cNvSpPr txBox="1"/>
          <p:nvPr/>
        </p:nvSpPr>
        <p:spPr>
          <a:xfrm>
            <a:off x="2286000" y="4324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2.3.5</a:t>
            </a:r>
            <a:endParaRPr lang="en-AZ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ECA835-E64A-2662-9FE0-6227EEBDB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Z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13">
            <a:extLst>
              <a:ext uri="{FF2B5EF4-FFF2-40B4-BE49-F238E27FC236}">
                <a16:creationId xmlns:a16="http://schemas.microsoft.com/office/drawing/2014/main" id="{6BD68788-492F-3A63-9583-80273B4B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19681"/>
            <a:ext cx="54864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2">
            <a:extLst>
              <a:ext uri="{FF2B5EF4-FFF2-40B4-BE49-F238E27FC236}">
                <a16:creationId xmlns:a16="http://schemas.microsoft.com/office/drawing/2014/main" id="{240B2219-5383-AD48-E111-B1CF11EE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6" y="1530270"/>
            <a:ext cx="66103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F331B671-C97E-29D8-B553-442C4F504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74848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Z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12DDCD8-CA7B-2016-A7BC-900FFC46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44" y="761637"/>
            <a:ext cx="50626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После задания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css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стилей, </a:t>
            </a:r>
            <a:r>
              <a:rPr kumimoji="0" lang="ru-RU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навбар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примет такой вид. (Рис. 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2.3.6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kumimoji="0" lang="en-US" altLang="en-AZ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4642F23C-311D-CF8A-3E1E-D9322013B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499" y="2004120"/>
            <a:ext cx="9092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2.3.6</a:t>
            </a:r>
            <a:endParaRPr kumimoji="0" lang="en-US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1E4-1F23-EC75-148B-22DDC2181836}"/>
              </a:ext>
            </a:extLst>
          </p:cNvPr>
          <p:cNvSpPr txBox="1"/>
          <p:nvPr/>
        </p:nvSpPr>
        <p:spPr>
          <a:xfrm>
            <a:off x="1106910" y="2825818"/>
            <a:ext cx="48246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перейдём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разработке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секции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перехода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страницу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kumimoji="0" lang="en-US" altLang="en-AZ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kumimoji="0" lang="en-US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Сначала создаем элемент &lt;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section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&gt; и прописываем описание(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class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=”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hero</a:t>
            </a: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”): (Рис. 2.3.7,2.3.8)</a:t>
            </a:r>
            <a:endParaRPr kumimoji="0" lang="ru-RU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4A884F7-25CA-E01F-9E2F-7FEAE9649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388" y="5590316"/>
            <a:ext cx="9092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kumimoji="0" lang="en-US" altLang="en-AZ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2.3.7</a:t>
            </a:r>
            <a:endParaRPr kumimoji="0" lang="en-US" altLang="en-AZ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22E93-2DFC-6FE5-177D-D9623DCA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0235E-8F64-DE03-7BC3-DB775918B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Z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F9A86F4-1991-1ACA-8B7B-2A1434D61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74848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Z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61416-D740-1AE6-DBA1-0C4A3BB4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05501"/>
            <a:ext cx="5486400" cy="1392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85AA5-3F2C-DA22-4276-C8C83B907295}"/>
              </a:ext>
            </a:extLst>
          </p:cNvPr>
          <p:cNvSpPr txBox="1"/>
          <p:nvPr/>
        </p:nvSpPr>
        <p:spPr>
          <a:xfrm>
            <a:off x="2159669" y="2887290"/>
            <a:ext cx="4824662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Рис.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2.3.8</a:t>
            </a:r>
            <a:endParaRPr lang="en-AZ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4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1146</Words>
  <Application>Microsoft Macintosh PowerPoint</Application>
  <PresentationFormat>On-screen Show (4:3)</PresentationFormat>
  <Paragraphs>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Введение </vt:lpstr>
      <vt:lpstr>2.3 Верстка HTML страницы</vt:lpstr>
      <vt:lpstr>2.3 Верстка HTML страницы</vt:lpstr>
      <vt:lpstr>PowerPoint Presentation</vt:lpstr>
      <vt:lpstr>2.3 Верстка HTML страницы</vt:lpstr>
      <vt:lpstr>Затем создаем меню через &lt;ul&gt; , &lt;li&gt;(рис.2.3.4)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Rəşid Rüstəmli</cp:lastModifiedBy>
  <cp:revision>2</cp:revision>
  <dcterms:created xsi:type="dcterms:W3CDTF">2013-01-27T09:14:16Z</dcterms:created>
  <dcterms:modified xsi:type="dcterms:W3CDTF">2025-05-15T23:10:43Z</dcterms:modified>
  <cp:category/>
</cp:coreProperties>
</file>